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d8d4b69a61534a2f" /><Relationship Type="http://schemas.openxmlformats.org/officeDocument/2006/relationships/extended-properties" Target="/docProps/app.xml" Id="Ra644811afe79449b" /><Relationship Type="http://schemas.openxmlformats.org/officeDocument/2006/relationships/officeDocument" Target="/ppt/presentation.xml" Id="Raf0b4e00eb9d46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8e55fda4ef41ec"/>
  </p:sldMasterIdLst>
  <p:notesMasterIdLst>
    <p:notesMasterId xmlns:r="http://schemas.openxmlformats.org/officeDocument/2006/relationships" r:id="R708d1714c33b4b4b"/>
  </p:notesMasterIdLst>
  <p:sldIdLst>
    <p:sldId xmlns:r="http://schemas.openxmlformats.org/officeDocument/2006/relationships" id="256" r:id="R480105c6ee874b07"/>
    <p:sldId xmlns:r="http://schemas.openxmlformats.org/officeDocument/2006/relationships" id="257" r:id="Rab13025a8f7148c5"/>
    <p:sldId xmlns:r="http://schemas.openxmlformats.org/officeDocument/2006/relationships" id="258" r:id="R8e33cd34070547c6"/>
    <p:sldId xmlns:r="http://schemas.openxmlformats.org/officeDocument/2006/relationships" id="259" r:id="R7fdd830a417b43d2"/>
    <p:sldId xmlns:r="http://schemas.openxmlformats.org/officeDocument/2006/relationships" id="260" r:id="R820ec067db264aa5"/>
    <p:sldId xmlns:r="http://schemas.openxmlformats.org/officeDocument/2006/relationships" id="261" r:id="R90819a92e97c4825"/>
    <p:sldId xmlns:r="http://schemas.openxmlformats.org/officeDocument/2006/relationships" id="262" r:id="Re6b18203e802426d"/>
    <p:sldId xmlns:r="http://schemas.openxmlformats.org/officeDocument/2006/relationships" id="263" r:id="R2f411df5f7194c53"/>
    <p:sldId xmlns:r="http://schemas.openxmlformats.org/officeDocument/2006/relationships" id="264" r:id="Rb7146c35551b4890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710c1540e87d4c64" /><Relationship Type="http://schemas.openxmlformats.org/officeDocument/2006/relationships/slideMaster" Target="/ppt/slideMasters/slideMaster1.xml" Id="R878e55fda4ef41ec" /><Relationship Type="http://schemas.openxmlformats.org/officeDocument/2006/relationships/notesMaster" Target="/ppt/notesMasters/notesMaster1.xml" Id="R708d1714c33b4b4b" /><Relationship Type="http://schemas.openxmlformats.org/officeDocument/2006/relationships/presProps" Target="/ppt/presProps.xml" Id="Rf599df291dfd4163" /><Relationship Type="http://schemas.openxmlformats.org/officeDocument/2006/relationships/tableStyles" Target="/ppt/tableStyles.xml" Id="R27f3b3de145e49c6" /><Relationship Type="http://schemas.openxmlformats.org/officeDocument/2006/relationships/slide" Target="/ppt/slides/slide1.xml" Id="R480105c6ee874b07" /><Relationship Type="http://schemas.openxmlformats.org/officeDocument/2006/relationships/slide" Target="/ppt/slides/slide2.xml" Id="Rab13025a8f7148c5" /><Relationship Type="http://schemas.openxmlformats.org/officeDocument/2006/relationships/slide" Target="/ppt/slides/slide3.xml" Id="R8e33cd34070547c6" /><Relationship Type="http://schemas.openxmlformats.org/officeDocument/2006/relationships/slide" Target="/ppt/slides/slide4.xml" Id="R7fdd830a417b43d2" /><Relationship Type="http://schemas.openxmlformats.org/officeDocument/2006/relationships/slide" Target="/ppt/slides/slide5.xml" Id="R820ec067db264aa5" /><Relationship Type="http://schemas.openxmlformats.org/officeDocument/2006/relationships/slide" Target="/ppt/slides/slide6.xml" Id="R90819a92e97c4825" /><Relationship Type="http://schemas.openxmlformats.org/officeDocument/2006/relationships/slide" Target="/ppt/slides/slide7.xml" Id="Re6b18203e802426d" /><Relationship Type="http://schemas.openxmlformats.org/officeDocument/2006/relationships/slide" Target="/ppt/slides/slide8.xml" Id="R2f411df5f7194c53" /><Relationship Type="http://schemas.openxmlformats.org/officeDocument/2006/relationships/slide" Target="/ppt/slides/slide9.xml" Id="Rb7146c35551b4890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65d4bf2809104a5b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8e652e197c7b4965" /><Relationship Type="http://schemas.openxmlformats.org/officeDocument/2006/relationships/notesMaster" Target="/ppt/notesMasters/notesMaster1.xml" Id="R30159f43e0be4004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d0405118600a4c94" /><Relationship Type="http://schemas.openxmlformats.org/officeDocument/2006/relationships/notesMaster" Target="/ppt/notesMasters/notesMaster1.xml" Id="Rde20b6ef55fe4cb2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d8af148ff00a4f51" /><Relationship Type="http://schemas.openxmlformats.org/officeDocument/2006/relationships/notesMaster" Target="/ppt/notesMasters/notesMaster1.xml" Id="Rf065b403263f479a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0a5729614f954b4f" /><Relationship Type="http://schemas.openxmlformats.org/officeDocument/2006/relationships/notesMaster" Target="/ppt/notesMasters/notesMaster1.xml" Id="R7be352b497374495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acb3c87317174eb7" /><Relationship Type="http://schemas.openxmlformats.org/officeDocument/2006/relationships/notesMaster" Target="/ppt/notesMasters/notesMaster1.xml" Id="Rfff9d52485364a74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4778b282e16843a8" /><Relationship Type="http://schemas.openxmlformats.org/officeDocument/2006/relationships/notesMaster" Target="/ppt/notesMasters/notesMaster1.xml" Id="R0bcb2b64b72a4c89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0225aa234c9e47f5" /><Relationship Type="http://schemas.openxmlformats.org/officeDocument/2006/relationships/notesMaster" Target="/ppt/notesMasters/notesMaster1.xml" Id="R55fd9152bbc44f13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1ec1ce081f60415f" /><Relationship Type="http://schemas.openxmlformats.org/officeDocument/2006/relationships/notesMaster" Target="/ppt/notesMasters/notesMaster1.xml" Id="R1994a36383864b4a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9a2d361dd5114164" /><Relationship Type="http://schemas.openxmlformats.org/officeDocument/2006/relationships/notesMaster" Target="/ppt/notesMasters/notesMaster1.xml" Id="R0de44711548c4d9b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AsterLoop product-marketing concept brief.</a:t>
            </a:r>
          </a:p>
          <a:p xmlns:a="http://schemas.openxmlformats.org/drawingml/2006/main">
            <a:r>
              <a:t>- All diagrams and visual elements are presentation-native and created specifically for this deck.</a:t>
            </a:r>
          </a:p>
          <a:p xmlns:a="http://schemas.openxmlformats.org/drawingml/2006/main">
            <a:r>
              <a:t>- No video frames, storyboard images, or external visual assets are used.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AsterLoop product-marketing concept brief.</a:t>
            </a:r>
          </a:p>
          <a:p xmlns:a="http://schemas.openxmlformats.org/drawingml/2006/main">
            <a:r>
              <a:t>- All diagrams and visual elements are presentation-native and created specifically for this deck.</a:t>
            </a:r>
          </a:p>
          <a:p xmlns:a="http://schemas.openxmlformats.org/drawingml/2006/main">
            <a:r>
              <a:t>- No video frames, storyboard images, or external visual assets are used.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AsterLoop product-marketing concept brief.</a:t>
            </a:r>
          </a:p>
          <a:p xmlns:a="http://schemas.openxmlformats.org/drawingml/2006/main">
            <a:r>
              <a:t>- All diagrams and visual elements are presentation-native and created specifically for this deck.</a:t>
            </a:r>
          </a:p>
          <a:p xmlns:a="http://schemas.openxmlformats.org/drawingml/2006/main">
            <a:r>
              <a:t>- No video frames, storyboard images, or external visual assets are used.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AsterLoop product-marketing concept brief.</a:t>
            </a:r>
          </a:p>
          <a:p xmlns:a="http://schemas.openxmlformats.org/drawingml/2006/main">
            <a:r>
              <a:t>- All diagrams and visual elements are presentation-native and created specifically for this deck.</a:t>
            </a:r>
          </a:p>
          <a:p xmlns:a="http://schemas.openxmlformats.org/drawingml/2006/main">
            <a:r>
              <a:t>- No video frames, storyboard images, or external visual assets are used.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AsterLoop product-marketing concept brief.</a:t>
            </a:r>
          </a:p>
          <a:p xmlns:a="http://schemas.openxmlformats.org/drawingml/2006/main">
            <a:r>
              <a:t>- All diagrams and visual elements are presentation-native and created specifically for this deck.</a:t>
            </a:r>
          </a:p>
          <a:p xmlns:a="http://schemas.openxmlformats.org/drawingml/2006/main">
            <a:r>
              <a:t>- No video frames, storyboard images, or external visual assets are used.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AsterLoop product-marketing concept brief.</a:t>
            </a:r>
          </a:p>
          <a:p xmlns:a="http://schemas.openxmlformats.org/drawingml/2006/main">
            <a:r>
              <a:t>- All diagrams and visual elements are presentation-native and created specifically for this deck.</a:t>
            </a:r>
          </a:p>
          <a:p xmlns:a="http://schemas.openxmlformats.org/drawingml/2006/main">
            <a:r>
              <a:t>- No video frames, storyboard images, or external visual assets are used.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AsterLoop product-marketing concept brief.</a:t>
            </a:r>
          </a:p>
          <a:p xmlns:a="http://schemas.openxmlformats.org/drawingml/2006/main">
            <a:r>
              <a:t>- All diagrams and visual elements are presentation-native and created specifically for this deck.</a:t>
            </a:r>
          </a:p>
          <a:p xmlns:a="http://schemas.openxmlformats.org/drawingml/2006/main">
            <a:r>
              <a:t>- No video frames, storyboard images, or external visual assets are used.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AsterLoop product-marketing concept brief.</a:t>
            </a:r>
          </a:p>
          <a:p xmlns:a="http://schemas.openxmlformats.org/drawingml/2006/main">
            <a:r>
              <a:t>- All diagrams and visual elements are presentation-native and created specifically for this deck.</a:t>
            </a:r>
          </a:p>
          <a:p xmlns:a="http://schemas.openxmlformats.org/drawingml/2006/main">
            <a:r>
              <a:t>- No video frames, storyboard images, or external visual assets are used.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AsterLoop product-marketing concept brief.</a:t>
            </a:r>
          </a:p>
          <a:p xmlns:a="http://schemas.openxmlformats.org/drawingml/2006/main">
            <a:r>
              <a:t>- All diagrams and visual elements are presentation-native and created specifically for this deck.</a:t>
            </a:r>
          </a:p>
          <a:p xmlns:a="http://schemas.openxmlformats.org/drawingml/2006/main">
            <a:r>
              <a:t>- No video frames, storyboard images, or external visual assets are used.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b0c96f65814fe3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a9362748d61740a2" /><Relationship Type="http://schemas.openxmlformats.org/officeDocument/2006/relationships/slideLayout" Target="/ppt/slideLayouts/slideLayout1.xml" Id="R698d97b645184ab2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8d97b645184ab2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b88837a474f0b" /><Relationship Type="http://schemas.openxmlformats.org/officeDocument/2006/relationships/notesSlide" Target="/ppt/notesSlides/notesSlide1.xml" Id="R362dabde530e46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39e49880b4d40" /><Relationship Type="http://schemas.openxmlformats.org/officeDocument/2006/relationships/notesSlide" Target="/ppt/notesSlides/notesSlide2.xml" Id="R6c1bf83127c34f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5b339b0fa45f2" /><Relationship Type="http://schemas.openxmlformats.org/officeDocument/2006/relationships/notesSlide" Target="/ppt/notesSlides/notesSlide3.xml" Id="Ra71efe7be7a948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d9c2810874189" /><Relationship Type="http://schemas.openxmlformats.org/officeDocument/2006/relationships/notesSlide" Target="/ppt/notesSlides/notesSlide4.xml" Id="R6898d52945a44e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810131dfd4303" /><Relationship Type="http://schemas.openxmlformats.org/officeDocument/2006/relationships/notesSlide" Target="/ppt/notesSlides/notesSlide5.xml" Id="R3640c28dabcd43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1dc79c6b94fb5" /><Relationship Type="http://schemas.openxmlformats.org/officeDocument/2006/relationships/notesSlide" Target="/ppt/notesSlides/notesSlide6.xml" Id="Re38888aa5c9f40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b0784e45f4052" /><Relationship Type="http://schemas.openxmlformats.org/officeDocument/2006/relationships/notesSlide" Target="/ppt/notesSlides/notesSlide7.xml" Id="R13ae70a90fd345b3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7aeb852bc4adb" /><Relationship Type="http://schemas.openxmlformats.org/officeDocument/2006/relationships/notesSlide" Target="/ppt/notesSlides/notesSlide8.xml" Id="R668e5d6b9e4d4292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2182329244a8f" /><Relationship Type="http://schemas.openxmlformats.org/officeDocument/2006/relationships/notesSlide" Target="/ppt/notesSlides/notesSlide9.xml" Id="R622b447b8a594496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71B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cxnSp>
        <p:nvCxnSpPr>
          <p:cNvPr id="18" name=""/>
          <p:cNvCxnSpPr/>
          <p:nvPr/>
        </p:nvCxnSpPr>
        <p:spPr>
          <a:xfrm xmlns:a="http://schemas.openxmlformats.org/drawingml/2006/main">
            <a:off x="7086600" y="1581150"/>
            <a:ext cx="2952750" cy="685800"/>
          </a:xfrm>
          <a:prstGeom xmlns:a="http://schemas.openxmlformats.org/drawingml/2006/main" prst="straightConnector1">
            <a:avLst/>
          </a:prstGeom>
          <a:ln xmlns:a="http://schemas.openxmlformats.org/drawingml/2006/main" w="28575">
            <a:solidFill>
              <a:srgbClr val="8090FF"/>
            </a:solidFill>
            <a:prstDash val="solid"/>
          </a:ln>
        </p:spPr>
      </p:cxnSp>
      <p:cxnSp>
        <p:nvCxnSpPr>
          <p:cNvPr id="19" name=""/>
          <p:cNvCxnSpPr/>
          <p:nvPr/>
        </p:nvCxnSpPr>
        <p:spPr>
          <a:xfrm xmlns:a="http://schemas.openxmlformats.org/drawingml/2006/main">
            <a:off x="8134350" y="2419350"/>
            <a:ext cx="2190750" cy="1104900"/>
          </a:xfrm>
          <a:prstGeom xmlns:a="http://schemas.openxmlformats.org/drawingml/2006/main" prst="straightConnector1">
            <a:avLst/>
          </a:prstGeom>
          <a:ln xmlns:a="http://schemas.openxmlformats.org/drawingml/2006/main" w="28575">
            <a:solidFill>
              <a:srgbClr val="63D7F5"/>
            </a:solidFill>
            <a:prstDash val="solid"/>
          </a:ln>
        </p:spPr>
      </p:cxnSp>
      <p:cxnSp>
        <p:nvCxnSpPr>
          <p:cNvPr id="20" name=""/>
          <p:cNvCxnSpPr/>
          <p:nvPr/>
        </p:nvCxnSpPr>
        <p:spPr>
          <a:xfrm xmlns:a="http://schemas.openxmlformats.org/drawingml/2006/main">
            <a:off x="7181850" y="3714750"/>
            <a:ext cx="2914650" cy="800100"/>
          </a:xfrm>
          <a:prstGeom xmlns:a="http://schemas.openxmlformats.org/drawingml/2006/main" prst="straightConnector1">
            <a:avLst/>
          </a:prstGeom>
          <a:ln xmlns:a="http://schemas.openxmlformats.org/drawingml/2006/main" w="28575">
            <a:solidFill>
              <a:srgbClr val="8090FF"/>
            </a:solidFill>
            <a:prstDash val="solid"/>
          </a:ln>
        </p:spPr>
      </p:cxnSp>
      <p:cxnSp>
        <p:nvCxnSpPr>
          <p:cNvPr id="21" name=""/>
          <p:cNvCxnSpPr/>
          <p:nvPr/>
        </p:nvCxnSpPr>
        <p:spPr>
          <a:xfrm xmlns:a="http://schemas.openxmlformats.org/drawingml/2006/main">
            <a:off x="9334500" y="4095750"/>
            <a:ext cx="1219200" cy="876300"/>
          </a:xfrm>
          <a:prstGeom xmlns:a="http://schemas.openxmlformats.org/drawingml/2006/main" prst="straightConnector1">
            <a:avLst/>
          </a:prstGeom>
          <a:ln xmlns:a="http://schemas.openxmlformats.org/drawingml/2006/main" w="28575">
            <a:solidFill>
              <a:srgbClr val="63D7F5"/>
            </a:solidFill>
            <a:prstDash val="solid"/>
          </a:ln>
        </p:spPr>
      </p:cxnSp>
      <p:cxnSp>
        <p:nvCxnSpPr>
          <p:cNvPr id="22" name=""/>
          <p:cNvCxnSpPr/>
          <p:nvPr/>
        </p:nvCxnSpPr>
        <p:spPr>
          <a:xfrm xmlns:a="http://schemas.openxmlformats.org/drawingml/2006/main">
            <a:off x="7829550" y="2038350"/>
            <a:ext cx="266700" cy="1657350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FFB36B"/>
            </a:solidFill>
            <a:prstDash val="solid"/>
          </a:ln>
        </p:spPr>
      </p:cxn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AF3D895-3C06-470B-97D7-C2C0B6F786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1295400"/>
            <a:ext cx="838200" cy="838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578FF"/>
          </a:solidFill>
          <a:ln xmlns:a="http://schemas.openxmlformats.org/drawingml/2006/main" w="0">
            <a:solidFill>
              <a:srgbClr val="6578FF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1F7DA13-53B5-48DC-B44F-3E2EA4707D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1924050"/>
            <a:ext cx="609600" cy="609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3D7F5"/>
          </a:solidFill>
          <a:ln xmlns:a="http://schemas.openxmlformats.org/drawingml/2006/main" w="0">
            <a:solidFill>
              <a:srgbClr val="63D7F5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CE9D488-6F85-41B2-9E98-2220F547B5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77150" y="3409950"/>
            <a:ext cx="704850" cy="704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B36B"/>
          </a:solidFill>
          <a:ln xmlns:a="http://schemas.openxmlformats.org/drawingml/2006/main" w="0">
            <a:solidFill>
              <a:srgbClr val="FFB36B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BD5D584-3733-4939-9B1F-CC57A2E91F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82200" y="4305300"/>
            <a:ext cx="914400" cy="914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8090FF"/>
          </a:solidFill>
          <a:ln xmlns:a="http://schemas.openxmlformats.org/drawingml/2006/main" w="0">
            <a:solidFill>
              <a:srgbClr val="8090FF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CCFD158-4EF9-4074-8F9C-3800184750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2724150"/>
            <a:ext cx="381000" cy="381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6E04205-6AFA-4E64-80D1-4CE84E3F3F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44958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3D7F5"/>
          </a:solidFill>
          <a:ln xmlns:a="http://schemas.openxmlformats.org/drawingml/2006/main" w="0">
            <a:solidFill>
              <a:srgbClr val="63D7F5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5542E9C-4283-4E84-B5BF-E86B6F564A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66750"/>
            <a:ext cx="400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63D7F5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63D7F5"/>
                </a:solidFill>
                <a:latin typeface="Aptos"/>
                <a:ea typeface="Aptos"/>
                <a:cs typeface="Aptos"/>
              </a:rPr>
              <a:t>PRODUCT MARKETING BRIEF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7D890BD-18CE-435D-8FCA-8CC543FF90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14500"/>
            <a:ext cx="54292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4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54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AsterLoop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6113D18-C703-4AA5-9DE6-0876A3A01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48000"/>
            <a:ext cx="5381625" cy="1504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See the journey.</a:t>
            </a:r>
          </a:p>
          <a:p xmlns:a="http://schemas.openxmlformats.org/drawingml/2006/main">
            <a:pPr algn="l">
              <a:defRPr sz="30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Shape the next interaction.</a:t>
            </a:r>
          </a:p>
        </p:txBody>
      </p:sp>
      <p:cxnSp>
        <p:nvCxnSpPr>
          <p:cNvPr id="32" name=""/>
          <p:cNvCxnSpPr/>
          <p:nvPr/>
        </p:nvCxnSpPr>
        <p:spPr>
          <a:xfrm xmlns:a="http://schemas.openxmlformats.org/drawingml/2006/main">
            <a:off x="685800" y="4991100"/>
            <a:ext cx="1104900" cy="0"/>
          </a:xfrm>
          <a:prstGeom xmlns:a="http://schemas.openxmlformats.org/drawingml/2006/main" prst="straightConnector1">
            <a:avLst/>
          </a:prstGeom>
          <a:ln xmlns:a="http://schemas.openxmlformats.org/drawingml/2006/main" w="47625">
            <a:solidFill>
              <a:srgbClr val="FFB36B"/>
            </a:solidFill>
            <a:prstDash val="solid"/>
          </a:ln>
        </p:spPr>
      </p:cxn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DEF8E9B-D3FA-46B9-8718-2451475BB3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57800"/>
            <a:ext cx="3810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92424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E9EDFF"/>
                </a:solidFill>
                <a:latin typeface="Aptos"/>
                <a:ea typeface="Aptos"/>
                <a:cs typeface="Aptos"/>
              </a:defRPr>
            </a:pPr>
            <a:r>
              <a:rPr sz="1650" b="0">
                <a:solidFill>
                  <a:srgbClr val="E9EDFF"/>
                </a:solidFill>
                <a:latin typeface="Aptos"/>
                <a:ea typeface="Aptos"/>
                <a:cs typeface="Aptos"/>
              </a:rPr>
              <a:t>Event Journey Intelligence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1407761-D642-49D2-B9E3-691D7B2B3A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959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98A2B3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98A2B3"/>
                </a:solidFill>
                <a:latin typeface="Aptos"/>
                <a:ea typeface="Aptos"/>
                <a:cs typeface="Aptos"/>
              </a:rPr>
              <a:t>A product story for event and revenue teams</a:t>
            </a:r>
          </a:p>
        </p:txBody>
      </p:sp>
    </p:spTree>
    <p:extLst>
      <p:ext uri="{BB962C8B-B14F-4D97-AF65-F5344CB8AC3E}">
        <p14:creationId xmlns:p14="http://schemas.microsoft.com/office/powerpoint/2010/main" val="1664854869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8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0CD559D-4101-4BAC-B0A1-32B74493ED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578FF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6578FF"/>
                </a:solidFill>
                <a:latin typeface="Aptos"/>
                <a:ea typeface="Aptos"/>
                <a:cs typeface="Aptos"/>
              </a:rPr>
              <a:t>THE OPPORTUNITY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BDE7A44-95A0-4D82-9681-8592C997A6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0012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89164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0A1020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0A1020"/>
                </a:solidFill>
                <a:latin typeface="Aptos"/>
                <a:ea typeface="Aptos"/>
                <a:cs typeface="Aptos"/>
              </a:rPr>
              <a:t>Event teams see outcomes. The journey lives between them.</a:t>
            </a:r>
          </a:p>
        </p:txBody>
      </p:sp>
      <p:cxnSp>
        <p:nvCxnSpPr>
          <p:cNvPr id="27" name=""/>
          <p:cNvCxnSpPr/>
          <p:nvPr/>
        </p:nvCxnSpPr>
        <p:spPr>
          <a:xfrm xmlns:a="http://schemas.openxmlformats.org/drawingml/2006/main">
            <a:off x="1485900" y="3009900"/>
            <a:ext cx="8458200" cy="0"/>
          </a:xfrm>
          <a:prstGeom xmlns:a="http://schemas.openxmlformats.org/drawingml/2006/main" prst="straightConnector1">
            <a:avLst/>
          </a:prstGeom>
          <a:ln xmlns:a="http://schemas.openxmlformats.org/drawingml/2006/main" w="38100">
            <a:solidFill>
              <a:srgbClr val="D6DBE7"/>
            </a:solidFill>
            <a:prstDash val="solid"/>
          </a:ln>
        </p:spPr>
      </p:cxn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B9C0C9B-964F-46D5-9E55-CE37F8B95A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628900"/>
            <a:ext cx="762000" cy="762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578FF"/>
          </a:solidFill>
          <a:ln xmlns:a="http://schemas.openxmlformats.org/drawingml/2006/main" w="0">
            <a:solidFill>
              <a:srgbClr val="6578FF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D40AE74-624F-4F18-B59D-338047AD26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834640"/>
            <a:ext cx="762000" cy="3505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37F88DE-9E61-419A-8573-358C887B50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581400"/>
            <a:ext cx="990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92308"/>
          </a:bodyPr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667085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667085"/>
                </a:solidFill>
                <a:latin typeface="Aptos"/>
                <a:ea typeface="Aptos"/>
                <a:cs typeface="Aptos"/>
              </a:rPr>
              <a:t>INVITE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E4DE05F-B392-4024-9BCD-9EABEEB44D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2628900"/>
            <a:ext cx="762000" cy="762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3D7F5"/>
          </a:solidFill>
          <a:ln xmlns:a="http://schemas.openxmlformats.org/drawingml/2006/main" w="0">
            <a:solidFill>
              <a:srgbClr val="63D7F5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282695C-F1B7-4E19-8239-4B27F19E02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2834640"/>
            <a:ext cx="762000" cy="3505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6A0FA93-4FF2-4E64-8813-A2105E31F4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581400"/>
            <a:ext cx="990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92308"/>
          </a:bodyPr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667085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667085"/>
                </a:solidFill>
                <a:latin typeface="Aptos"/>
                <a:ea typeface="Aptos"/>
                <a:cs typeface="Aptos"/>
              </a:rPr>
              <a:t>ARRIVE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57ECDDC-AF0D-461A-8EE5-D2C8E61B1E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72100" y="2628900"/>
            <a:ext cx="762000" cy="762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B36B"/>
          </a:solidFill>
          <a:ln xmlns:a="http://schemas.openxmlformats.org/drawingml/2006/main" w="0">
            <a:solidFill>
              <a:srgbClr val="FFB36B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22B6E05-BC73-46AB-B0E7-0A56675EA7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72100" y="2834640"/>
            <a:ext cx="762000" cy="3505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9B339C6-54A9-43D4-9981-83533675F6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57800" y="3581400"/>
            <a:ext cx="990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92308"/>
          </a:bodyPr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667085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667085"/>
                </a:solidFill>
                <a:latin typeface="Aptos"/>
                <a:ea typeface="Aptos"/>
                <a:cs typeface="Aptos"/>
              </a:rPr>
              <a:t>EXPLORE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7420B97-D2F2-4CA6-B769-3136B46FF9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86650" y="2628900"/>
            <a:ext cx="762000" cy="762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8090FF"/>
          </a:solidFill>
          <a:ln xmlns:a="http://schemas.openxmlformats.org/drawingml/2006/main" w="0">
            <a:solidFill>
              <a:srgbClr val="8090FF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46E81FD-96C9-4796-8D27-687CA60F8E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86650" y="2834640"/>
            <a:ext cx="762000" cy="3505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04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728D7E5-9729-4216-9918-4320BF2BAA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72350" y="3581400"/>
            <a:ext cx="990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92308"/>
          </a:bodyPr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667085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667085"/>
                </a:solidFill>
                <a:latin typeface="Aptos"/>
                <a:ea typeface="Aptos"/>
                <a:cs typeface="Aptos"/>
              </a:rPr>
              <a:t>ENGAGE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8C22A3D-E319-489D-BB74-411DFA6C50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2628900"/>
            <a:ext cx="762000" cy="762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2A4C"/>
          </a:solidFill>
          <a:ln xmlns:a="http://schemas.openxmlformats.org/drawingml/2006/main" w="0">
            <a:solidFill>
              <a:srgbClr val="102A4C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926F54C-A7D6-4082-99B5-0EA583438E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2834640"/>
            <a:ext cx="762000" cy="3505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05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CD87558-D2FC-4D8D-8F04-F16722058B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3581400"/>
            <a:ext cx="990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92308"/>
          </a:bodyPr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667085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667085"/>
                </a:solidFill>
                <a:latin typeface="Aptos"/>
                <a:ea typeface="Aptos"/>
                <a:cs typeface="Aptos"/>
              </a:rPr>
              <a:t>FOLLOW UP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BE2E3E9-474B-42E8-A748-B84DD81B35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362450"/>
            <a:ext cx="7810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96296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A1020"/>
                </a:solidFill>
                <a:latin typeface="Aptos"/>
                <a:ea typeface="Aptos"/>
                <a:cs typeface="Aptos"/>
              </a:defRPr>
            </a:pPr>
            <a:r>
              <a:rPr sz="2025" b="1">
                <a:solidFill>
                  <a:srgbClr val="0A1020"/>
                </a:solidFill>
                <a:latin typeface="Aptos"/>
                <a:ea typeface="Aptos"/>
                <a:cs typeface="Aptos"/>
              </a:rPr>
              <a:t>When each moment is measured alone, teams can report what happened — but not what it meant.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5E4CDDB-C651-490E-B877-F3E5C9BBD9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0200" y="4248150"/>
            <a:ext cx="2247900" cy="1276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71B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7798E4B-3945-4DB0-BBB0-9ACFC47F99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7850" y="4476750"/>
            <a:ext cx="17526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86111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3D7F5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63D7F5"/>
                </a:solidFill>
                <a:latin typeface="Aptos"/>
                <a:ea typeface="Aptos"/>
                <a:cs typeface="Aptos"/>
              </a:rPr>
              <a:t>THE GAP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BE03E2B-F620-46BA-887C-71550A136C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7850" y="4800600"/>
            <a:ext cx="17526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7076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Activity without context is not a customer journey.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28EE5F7-AE54-4D27-8E09-8C5F57E659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400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86667"/>
          </a:bodyPr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98A2B3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98A2B3"/>
                </a:solidFill>
                <a:latin typeface="Aptos"/>
                <a:ea typeface="Aptos"/>
                <a:cs typeface="Aptos"/>
              </a:rPr>
              <a:t>ASTERLOOP  /  PRODUCT MARKETING BRIEF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1E4A0EB-3ED5-493B-A0ED-45CDE9EE95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00800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93939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98A2B3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98A2B3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2021222776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DFF7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BB26613-5CAC-4148-BB1A-58D6253E69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578FF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6578FF"/>
                </a:solidFill>
                <a:latin typeface="Aptos"/>
                <a:ea typeface="Aptos"/>
                <a:cs typeface="Aptos"/>
              </a:rPr>
              <a:t>THE PRODUCT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A74C0D3-854A-49C2-AA1C-1F7514EFE0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287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91834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0A1020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0A1020"/>
                </a:solidFill>
                <a:latin typeface="Aptos"/>
                <a:ea typeface="Aptos"/>
                <a:cs typeface="Aptos"/>
              </a:rPr>
              <a:t>AsterLoop connects signals into a journey teams can act on.</a:t>
            </a:r>
          </a:p>
        </p:txBody>
      </p:sp>
      <p:cxnSp>
        <p:nvCxnSpPr>
          <p:cNvPr id="30" name=""/>
          <p:cNvCxnSpPr/>
          <p:nvPr/>
        </p:nvCxnSpPr>
        <p:spPr>
          <a:xfrm xmlns:a="http://schemas.openxmlformats.org/drawingml/2006/main">
            <a:off x="1352550" y="3219450"/>
            <a:ext cx="8515350" cy="0"/>
          </a:xfrm>
          <a:prstGeom xmlns:a="http://schemas.openxmlformats.org/drawingml/2006/main" prst="straightConnector1">
            <a:avLst/>
          </a:prstGeom>
          <a:ln xmlns:a="http://schemas.openxmlformats.org/drawingml/2006/main" w="76200">
            <a:solidFill>
              <a:srgbClr val="8090FF"/>
            </a:solidFill>
            <a:prstDash val="solid"/>
          </a:ln>
        </p:spPr>
      </p:cxn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7BFBA34-AB10-4E18-B15A-56A37E7B25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724150"/>
            <a:ext cx="990600" cy="990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28575">
            <a:solidFill>
              <a:srgbClr val="8090FF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DDB549E-124C-4A26-9028-12119EFAFF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991612"/>
            <a:ext cx="990600" cy="45567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6578FF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6578FF"/>
                </a:solidFill>
                <a:latin typeface="Aptos"/>
                <a:ea typeface="Aptos"/>
                <a:cs typeface="Aptos"/>
              </a:rPr>
              <a:t>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80864AA-E9D3-413E-819A-75CEF2FA07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962400"/>
            <a:ext cx="1371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85714"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0A1020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A1020"/>
                </a:solidFill>
                <a:latin typeface="Aptos"/>
                <a:ea typeface="Aptos"/>
                <a:cs typeface="Aptos"/>
              </a:rPr>
              <a:t>INVITE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03D17B4-24CE-423F-82C7-468B14D917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305300"/>
            <a:ext cx="1676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67085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67085"/>
                </a:solidFill>
                <a:latin typeface="Aptos"/>
                <a:ea typeface="Aptos"/>
                <a:cs typeface="Aptos"/>
              </a:rPr>
              <a:t>Interest begins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D907832-3472-440B-9879-3E26FE9658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90850" y="2724150"/>
            <a:ext cx="990600" cy="990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28575">
            <a:solidFill>
              <a:srgbClr val="8090FF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0FF7473-02B4-4174-96FB-8AD44C0808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90850" y="2991612"/>
            <a:ext cx="990600" cy="45567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6578FF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6578FF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A3EB76C-7D18-45E8-A8A7-02F70E0317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3962400"/>
            <a:ext cx="1371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85714"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0A1020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A1020"/>
                </a:solidFill>
                <a:latin typeface="Aptos"/>
                <a:ea typeface="Aptos"/>
                <a:cs typeface="Aptos"/>
              </a:rPr>
              <a:t>ARRIVE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A917623-ADF8-44A8-B0EB-71C47194AC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47950" y="4305300"/>
            <a:ext cx="1676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67085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67085"/>
                </a:solidFill>
                <a:latin typeface="Aptos"/>
                <a:ea typeface="Aptos"/>
                <a:cs typeface="Aptos"/>
              </a:rPr>
              <a:t>Intent becomes visible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922C94A-3A1E-41DE-AD1B-60459DE272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2724150"/>
            <a:ext cx="990600" cy="990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28575">
            <a:solidFill>
              <a:srgbClr val="8090FF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FA98C59-5446-4522-9424-5DA899C238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2991612"/>
            <a:ext cx="990600" cy="45567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6578FF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6578FF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19B785C-7764-458E-B10A-F410F5B2B1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33950" y="3962400"/>
            <a:ext cx="1371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85714"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0A1020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A1020"/>
                </a:solidFill>
                <a:latin typeface="Aptos"/>
                <a:ea typeface="Aptos"/>
                <a:cs typeface="Aptos"/>
              </a:rPr>
              <a:t>EXPLORE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3CF0B49-AA64-4CD7-A020-A0DBA4D8A7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4305300"/>
            <a:ext cx="1676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67085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67085"/>
                </a:solidFill>
                <a:latin typeface="Aptos"/>
                <a:ea typeface="Aptos"/>
                <a:cs typeface="Aptos"/>
              </a:rPr>
              <a:t>Attention creates context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4EBD29E-0EEB-4177-BBF1-5306533A68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2724150"/>
            <a:ext cx="990600" cy="990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28575">
            <a:solidFill>
              <a:srgbClr val="8090FF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D1BB9D6-051B-45A8-8512-3A8F51DEAF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2991612"/>
            <a:ext cx="990600" cy="45567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6578FF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6578FF"/>
                </a:solidFill>
                <a:latin typeface="Aptos"/>
                <a:ea typeface="Aptos"/>
                <a:cs typeface="Aptos"/>
              </a:rPr>
              <a:t>4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12246F2-E184-4060-B959-7D7A89232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3962400"/>
            <a:ext cx="1371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85714"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0A1020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A1020"/>
                </a:solidFill>
                <a:latin typeface="Aptos"/>
                <a:ea typeface="Aptos"/>
                <a:cs typeface="Aptos"/>
              </a:rPr>
              <a:t>ENGAGE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DB09F39-16B1-49A1-9EF5-B444B8757B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4305300"/>
            <a:ext cx="1676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67085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67085"/>
                </a:solidFill>
                <a:latin typeface="Aptos"/>
                <a:ea typeface="Aptos"/>
                <a:cs typeface="Aptos"/>
              </a:rPr>
              <a:t>Signals gain meaning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900AD7B-7734-4F9B-BFEA-0FD04A1D56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91650" y="2724150"/>
            <a:ext cx="990600" cy="990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B33"/>
          </a:solidFill>
          <a:ln xmlns:a="http://schemas.openxmlformats.org/drawingml/2006/main" w="28575">
            <a:solidFill>
              <a:srgbClr val="071B33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377D953-7DB3-41C0-B105-D5D568942F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91650" y="2991612"/>
            <a:ext cx="990600" cy="45567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5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4F82683-EB71-4BA7-B8F1-2D4351984D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3962400"/>
            <a:ext cx="1371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85714"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0A1020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A1020"/>
                </a:solidFill>
                <a:latin typeface="Aptos"/>
                <a:ea typeface="Aptos"/>
                <a:cs typeface="Aptos"/>
              </a:rPr>
              <a:t>NEXT STEP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60BB31F-B03A-4336-B2F2-018A05DD87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4305300"/>
            <a:ext cx="1676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67085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67085"/>
                </a:solidFill>
                <a:latin typeface="Aptos"/>
                <a:ea typeface="Aptos"/>
                <a:cs typeface="Aptos"/>
              </a:rPr>
              <a:t>Teams know what to do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CC04DC5-F98C-4856-89DA-C9F049BCAF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5219700"/>
            <a:ext cx="7239000" cy="666750"/>
          </a:xfrm>
          <a:prstGeom xmlns:a="http://schemas.openxmlformats.org/drawingml/2006/main" prst="roundRect">
            <a:avLst>
              <a:gd name="adj" fmla="val 22857"/>
            </a:avLst>
          </a:prstGeom>
          <a:solidFill xmlns:a="http://schemas.openxmlformats.org/drawingml/2006/main">
            <a:srgbClr val="071B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BFA6B66-C7DA-40A4-9238-AB63AAEAF6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5429250"/>
            <a:ext cx="6743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89474"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ONE CONNECTED JOURNEY  →  CLEARER CUSTOMER INTELLIGENCE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DCBE481-CC97-424A-9158-073F27F87E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400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86667"/>
          </a:bodyPr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667085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667085"/>
                </a:solidFill>
                <a:latin typeface="Aptos"/>
                <a:ea typeface="Aptos"/>
                <a:cs typeface="Aptos"/>
              </a:rPr>
              <a:t>ASTERLOOP  /  PRODUCT MARKETING BRIEF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52235489-560D-4748-9044-689A9CB0AA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00800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93939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67085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667085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1652968434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71B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364A2B5-1369-4996-844E-F3FE45E2A8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4350"/>
            <a:ext cx="3429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3D7F5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63D7F5"/>
                </a:solidFill>
                <a:latin typeface="Aptos"/>
                <a:ea typeface="Aptos"/>
                <a:cs typeface="Aptos"/>
              </a:rPr>
              <a:t>THE PRODUCT PROMISE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47CF4C0-B392-420B-89D2-CBC670E2B1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00150"/>
            <a:ext cx="1000125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7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37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Turn scattered event signals into a clear customer journey — and a better next interaction.</a:t>
            </a:r>
          </a:p>
        </p:txBody>
      </p:sp>
      <p:cxnSp>
        <p:nvCxnSpPr>
          <p:cNvPr id="17" name=""/>
          <p:cNvCxnSpPr/>
          <p:nvPr/>
        </p:nvCxnSpPr>
        <p:spPr>
          <a:xfrm xmlns:a="http://schemas.openxmlformats.org/drawingml/2006/main">
            <a:off x="609600" y="3371850"/>
            <a:ext cx="10972800" cy="0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102A4C"/>
            </a:solidFill>
            <a:prstDash val="solid"/>
          </a:ln>
        </p:spPr>
      </p:cxn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9F78229-F11F-465F-B455-0E2D4D15A3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7909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97436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6578FF"/>
                </a:solidFill>
                <a:latin typeface="Aptos"/>
                <a:ea typeface="Aptos"/>
                <a:cs typeface="Aptos"/>
              </a:defRPr>
            </a:pPr>
            <a:r>
              <a:rPr sz="1950" b="1">
                <a:solidFill>
                  <a:srgbClr val="6578FF"/>
                </a:solidFill>
                <a:latin typeface="Aptos"/>
                <a:ea typeface="Aptos"/>
                <a:cs typeface="Aptos"/>
              </a:rPr>
              <a:t>01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1239E54-F398-408F-9B5F-28AEC22CAA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343400"/>
            <a:ext cx="3143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Journey visibility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ABC834D-DDFF-4D87-A10D-A3C6FAAA99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76800"/>
            <a:ext cx="30480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98A2B3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98A2B3"/>
                </a:solidFill>
                <a:latin typeface="Aptos"/>
                <a:ea typeface="Aptos"/>
                <a:cs typeface="Aptos"/>
              </a:rPr>
              <a:t>See touchpoints as one sequence, not separate reports.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802FE53-4B16-4BCB-BC3C-AFAC2E5A36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37909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97436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63D7F5"/>
                </a:solidFill>
                <a:latin typeface="Aptos"/>
                <a:ea typeface="Aptos"/>
                <a:cs typeface="Aptos"/>
              </a:defRPr>
            </a:pPr>
            <a:r>
              <a:rPr sz="1950" b="1">
                <a:solidFill>
                  <a:srgbClr val="63D7F5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97F0934-C14D-471D-8B0C-F399C0E4DC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4343400"/>
            <a:ext cx="3143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Signal context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6978017-25A0-49A6-A862-9146F2C21E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4876800"/>
            <a:ext cx="30480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98A2B3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98A2B3"/>
                </a:solidFill>
                <a:latin typeface="Aptos"/>
                <a:ea typeface="Aptos"/>
                <a:cs typeface="Aptos"/>
              </a:rPr>
              <a:t>Understand what drew attention and what moved people to act.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501838D-9A11-4660-A0CF-0EDFFB6495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37909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97436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FFB36B"/>
                </a:solidFill>
                <a:latin typeface="Aptos"/>
                <a:ea typeface="Aptos"/>
                <a:cs typeface="Aptos"/>
              </a:defRPr>
            </a:pPr>
            <a:r>
              <a:rPr sz="1950" b="1">
                <a:solidFill>
                  <a:srgbClr val="FFB36B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8186EED-A964-4A39-95CB-0BE17611AD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4343400"/>
            <a:ext cx="3143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Next-step clarity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1F240FA-6DEF-4AC6-95D8-B7940290B4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4876800"/>
            <a:ext cx="30480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98A2B3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98A2B3"/>
                </a:solidFill>
                <a:latin typeface="Aptos"/>
                <a:ea typeface="Aptos"/>
                <a:cs typeface="Aptos"/>
              </a:rPr>
              <a:t>Give teams a practical basis for relevant follow-up.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F44995A-D9EA-4B2E-8250-1916215FA6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400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86667"/>
          </a:bodyPr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98A2B3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98A2B3"/>
                </a:solidFill>
                <a:latin typeface="Aptos"/>
                <a:ea typeface="Aptos"/>
                <a:cs typeface="Aptos"/>
              </a:rPr>
              <a:t>ASTERLOOP  /  PRODUCT MARKETING BRIEF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895824B-FEFC-408D-89BB-E4733DF9F4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00800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93939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98A2B3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98A2B3"/>
                </a:solidFill>
                <a:latin typeface="Aptos"/>
                <a:ea typeface="Aptos"/>
                <a:cs typeface="Aptos"/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41361664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48AFF071-538C-4AEF-94AD-7917FA2B0C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578FF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6578FF"/>
                </a:solidFill>
                <a:latin typeface="Aptos"/>
                <a:ea typeface="Aptos"/>
                <a:cs typeface="Aptos"/>
              </a:rPr>
              <a:t>THE VALUE SHIFT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1EA8408-9A48-4BCA-9949-C28EE1382B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144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93659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0A1020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0A1020"/>
                </a:solidFill>
                <a:latin typeface="Aptos"/>
                <a:ea typeface="Aptos"/>
                <a:cs typeface="Aptos"/>
              </a:rPr>
              <a:t>Move from reporting activity to understanding intent.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3DA05C8-58C9-42D0-8615-405DE6C4E0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847850"/>
            <a:ext cx="4914900" cy="390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2F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4E3F9ED-6B62-4C6D-8404-BD9993206E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847850"/>
            <a:ext cx="4914900" cy="390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ED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1AFC5D2-43CB-4D87-B2BD-D5560EF58D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133600"/>
            <a:ext cx="1714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91111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667085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67085"/>
                </a:solidFill>
                <a:latin typeface="Aptos"/>
                <a:ea typeface="Aptos"/>
                <a:cs typeface="Aptos"/>
              </a:rPr>
              <a:t>BEFORE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9AF936E-DEB8-42DC-BBD6-3712568AB1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2133600"/>
            <a:ext cx="2095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91111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6578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578FF"/>
                </a:solidFill>
                <a:latin typeface="Aptos"/>
                <a:ea typeface="Aptos"/>
                <a:cs typeface="Aptos"/>
              </a:rPr>
              <a:t>WITH ASTERLOOP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F3D98B3-D780-40C9-9E14-51AE5017CF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714625"/>
            <a:ext cx="209550" cy="2095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98A2B3"/>
          </a:solidFill>
          <a:ln xmlns:a="http://schemas.openxmlformats.org/drawingml/2006/main" w="0">
            <a:solidFill>
              <a:srgbClr val="98A2B3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3AC3C58-07A5-44E4-9415-303BEDC25A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2667000"/>
            <a:ext cx="3714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77273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A1020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0A1020"/>
                </a:solidFill>
                <a:latin typeface="Aptos"/>
                <a:ea typeface="Aptos"/>
                <a:cs typeface="Aptos"/>
              </a:rPr>
              <a:t>Isolated metrics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4C51FEC-94B2-421B-AC57-F5814CD517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3028950"/>
            <a:ext cx="3714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085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67085"/>
                </a:solidFill>
                <a:latin typeface="Aptos"/>
                <a:ea typeface="Aptos"/>
                <a:cs typeface="Aptos"/>
              </a:rPr>
              <a:t>Registration, attendance, content, and feedback live apart.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F9E2C45-A208-42EF-88BE-70D68EE6BC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705225"/>
            <a:ext cx="209550" cy="2095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98A2B3"/>
          </a:solidFill>
          <a:ln xmlns:a="http://schemas.openxmlformats.org/drawingml/2006/main" w="0">
            <a:solidFill>
              <a:srgbClr val="98A2B3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B4516E0-FFDA-4871-B9E3-FE0D54E636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3657600"/>
            <a:ext cx="3714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77273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A1020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0A1020"/>
                </a:solidFill>
                <a:latin typeface="Aptos"/>
                <a:ea typeface="Aptos"/>
                <a:cs typeface="Aptos"/>
              </a:rPr>
              <a:t>Retrospective reporting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DF7145E-DFEA-43B0-8964-72CA27811A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4019550"/>
            <a:ext cx="3714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085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67085"/>
                </a:solidFill>
                <a:latin typeface="Aptos"/>
                <a:ea typeface="Aptos"/>
                <a:cs typeface="Aptos"/>
              </a:rPr>
              <a:t>Teams learn what happened after the moment has passed.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5635A51-6196-4458-A285-E39F4C4C0A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695825"/>
            <a:ext cx="209550" cy="2095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98A2B3"/>
          </a:solidFill>
          <a:ln xmlns:a="http://schemas.openxmlformats.org/drawingml/2006/main" w="0">
            <a:solidFill>
              <a:srgbClr val="98A2B3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A1479DC-5B39-47A0-BC6C-F01CB7386C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4648200"/>
            <a:ext cx="3714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77273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A1020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0A1020"/>
                </a:solidFill>
                <a:latin typeface="Aptos"/>
                <a:ea typeface="Aptos"/>
                <a:cs typeface="Aptos"/>
              </a:rPr>
              <a:t>Generic follow-up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36DBF82-462D-4B4A-8A6B-F2B73A6BAE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5010150"/>
            <a:ext cx="3714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085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67085"/>
                </a:solidFill>
                <a:latin typeface="Aptos"/>
                <a:ea typeface="Aptos"/>
                <a:cs typeface="Aptos"/>
              </a:rPr>
              <a:t>Next actions rely on broad segments and guesswork.</a:t>
            </a:r>
          </a:p>
        </p:txBody>
      </p:sp>
      <p:cxnSp>
        <p:nvCxnSpPr>
          <p:cNvPr id="44" name=""/>
          <p:cNvCxnSpPr/>
          <p:nvPr/>
        </p:nvCxnSpPr>
        <p:spPr>
          <a:xfrm xmlns:a="http://schemas.openxmlformats.org/drawingml/2006/main">
            <a:off x="6953250" y="2762250"/>
            <a:ext cx="0" cy="2133600"/>
          </a:xfrm>
          <a:prstGeom xmlns:a="http://schemas.openxmlformats.org/drawingml/2006/main" prst="straightConnector1">
            <a:avLst/>
          </a:prstGeom>
          <a:ln xmlns:a="http://schemas.openxmlformats.org/drawingml/2006/main" w="38100">
            <a:solidFill>
              <a:srgbClr val="8090FF"/>
            </a:solidFill>
            <a:prstDash val="solid"/>
          </a:ln>
        </p:spPr>
      </p:cxn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A0A4C01-15B1-443B-A615-B3D5CF85B9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2714625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578FF"/>
          </a:solidFill>
          <a:ln xmlns:a="http://schemas.openxmlformats.org/drawingml/2006/main" w="0">
            <a:solidFill>
              <a:srgbClr val="6578FF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C682EFF-C8E0-4118-9BCC-3BC148BCEB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2667000"/>
            <a:ext cx="3714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77273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A1020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0A1020"/>
                </a:solidFill>
                <a:latin typeface="Aptos"/>
                <a:ea typeface="Aptos"/>
                <a:cs typeface="Aptos"/>
              </a:rPr>
              <a:t>One journey view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521ABEC-F2F0-469C-958D-CFE6969BF6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3028950"/>
            <a:ext cx="3714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085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67085"/>
                </a:solidFill>
                <a:latin typeface="Aptos"/>
                <a:ea typeface="Aptos"/>
                <a:cs typeface="Aptos"/>
              </a:rPr>
              <a:t>Signals connect around the person and the sequence.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15FB402-8B2A-457D-BF2D-A8C73225B7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3705225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578FF"/>
          </a:solidFill>
          <a:ln xmlns:a="http://schemas.openxmlformats.org/drawingml/2006/main" w="0">
            <a:solidFill>
              <a:srgbClr val="6578FF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AAFA1A9-DD6F-407D-B84A-64041232E9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3657600"/>
            <a:ext cx="3714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77273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A1020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0A1020"/>
                </a:solidFill>
                <a:latin typeface="Aptos"/>
                <a:ea typeface="Aptos"/>
                <a:cs typeface="Aptos"/>
              </a:rPr>
              <a:t>Meaning in context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94714B0-CDC0-4927-9151-4F52CD587A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4019550"/>
            <a:ext cx="3714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085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67085"/>
                </a:solidFill>
                <a:latin typeface="Aptos"/>
                <a:ea typeface="Aptos"/>
                <a:cs typeface="Aptos"/>
              </a:rPr>
              <a:t>Teams see what attracted, engaged, and converted attention.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FD0CEF8-69F9-4DBA-922E-0356C55D4B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4695825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B36B"/>
          </a:solidFill>
          <a:ln xmlns:a="http://schemas.openxmlformats.org/drawingml/2006/main" w="0">
            <a:solidFill>
              <a:srgbClr val="FFB36B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8D492C1-36AD-4F9A-931D-2608204C56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4648200"/>
            <a:ext cx="3714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77273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A1020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0A1020"/>
                </a:solidFill>
                <a:latin typeface="Aptos"/>
                <a:ea typeface="Aptos"/>
                <a:cs typeface="Aptos"/>
              </a:rPr>
              <a:t>Relevant next action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E0ED2C2-77C1-4E25-AD60-B9C132C8E8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5010150"/>
            <a:ext cx="3714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085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67085"/>
                </a:solidFill>
                <a:latin typeface="Aptos"/>
                <a:ea typeface="Aptos"/>
                <a:cs typeface="Aptos"/>
              </a:rPr>
              <a:t>Follow-up reflects the journey people actually took.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94CE7D5-5726-4882-B68A-4B5A51DF17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72150" y="3333750"/>
            <a:ext cx="457200" cy="8382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071B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0DA8F2D4-1F4B-4D30-BE5F-AED5B737AD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400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86667"/>
          </a:bodyPr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98A2B3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98A2B3"/>
                </a:solidFill>
                <a:latin typeface="Aptos"/>
                <a:ea typeface="Aptos"/>
                <a:cs typeface="Aptos"/>
              </a:rPr>
              <a:t>ASTERLOOP  /  PRODUCT MARKETING BRIEF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9B1C0020-B392-4D9B-A309-7FAFC95098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00800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93939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98A2B3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98A2B3"/>
                </a:solidFill>
                <a:latin typeface="Aptos"/>
                <a:ea typeface="Aptos"/>
                <a:cs typeface="Aptos"/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158232890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0D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EAA61B81-F824-42CB-87F3-90A35D115E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578FF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6578FF"/>
                </a:solidFill>
                <a:latin typeface="Aptos"/>
                <a:ea typeface="Aptos"/>
                <a:cs typeface="Aptos"/>
              </a:rPr>
              <a:t>THE HUMAN VOICE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1B3ACEC-10F1-41C1-AC29-17E4D0F5F0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096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89164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0A1020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0A1020"/>
                </a:solidFill>
                <a:latin typeface="Aptos"/>
                <a:ea typeface="Aptos"/>
                <a:cs typeface="Aptos"/>
              </a:rPr>
              <a:t>The interview should reveal the tension — not recite features.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433DCB3-1798-4474-A813-4E45F95035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771650"/>
            <a:ext cx="6858000" cy="411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506BB50-CF2E-4BB9-9EA2-7FC941558A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057400"/>
            <a:ext cx="476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94444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B36B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FB36B"/>
                </a:solidFill>
                <a:latin typeface="Aptos"/>
                <a:ea typeface="Aptos"/>
                <a:cs typeface="Aptos"/>
              </a:rPr>
              <a:t>01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47BE068-2249-4493-A89C-DC5C3A73B4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2057400"/>
            <a:ext cx="54102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A1020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0A1020"/>
                </a:solidFill>
                <a:latin typeface="Aptos"/>
                <a:ea typeface="Aptos"/>
                <a:cs typeface="Aptos"/>
              </a:rPr>
              <a:t>What could your team see before — and what remained invisible?</a:t>
            </a:r>
          </a:p>
        </p:txBody>
      </p:sp>
      <p:cxnSp>
        <p:nvCxnSpPr>
          <p:cNvPr id="32" name=""/>
          <p:cNvCxnSpPr/>
          <p:nvPr/>
        </p:nvCxnSpPr>
        <p:spPr>
          <a:xfrm xmlns:a="http://schemas.openxmlformats.org/drawingml/2006/main">
            <a:off x="1485900" y="2743200"/>
            <a:ext cx="52197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D6DBE7"/>
            </a:solidFill>
            <a:prstDash val="solid"/>
          </a:ln>
        </p:spPr>
      </p:cxn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D434C44-D51C-4584-AE7A-CE7FAD1983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933700"/>
            <a:ext cx="476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94444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B36B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FB36B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B05A41C-BA60-4218-AB77-CACD72F357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2933700"/>
            <a:ext cx="54102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0A1020"/>
                </a:solidFill>
                <a:latin typeface="Aptos"/>
                <a:ea typeface="Aptos"/>
                <a:cs typeface="Aptos"/>
              </a:defRPr>
            </a:pPr>
            <a:r>
              <a:rPr sz="1575" b="0">
                <a:solidFill>
                  <a:srgbClr val="0A1020"/>
                </a:solidFill>
                <a:latin typeface="Aptos"/>
                <a:ea typeface="Aptos"/>
                <a:cs typeface="Aptos"/>
              </a:rPr>
              <a:t>Which moment in the event journey usually gets lost?</a:t>
            </a:r>
          </a:p>
        </p:txBody>
      </p:sp>
      <p:cxnSp>
        <p:nvCxnSpPr>
          <p:cNvPr id="35" name=""/>
          <p:cNvCxnSpPr/>
          <p:nvPr/>
        </p:nvCxnSpPr>
        <p:spPr>
          <a:xfrm xmlns:a="http://schemas.openxmlformats.org/drawingml/2006/main">
            <a:off x="1485900" y="3619500"/>
            <a:ext cx="52197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D6DBE7"/>
            </a:solidFill>
            <a:prstDash val="solid"/>
          </a:ln>
        </p:spPr>
      </p:cxn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3015DE8-6462-429A-BAAF-34DD91B65C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810000"/>
            <a:ext cx="476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94444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B36B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FB36B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168E88E-8E73-4F8A-8BE9-A94E377C6D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3810000"/>
            <a:ext cx="54102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0A1020"/>
                </a:solidFill>
                <a:latin typeface="Aptos"/>
                <a:ea typeface="Aptos"/>
                <a:cs typeface="Aptos"/>
              </a:defRPr>
            </a:pPr>
            <a:r>
              <a:rPr sz="1575" b="0">
                <a:solidFill>
                  <a:srgbClr val="0A1020"/>
                </a:solidFill>
                <a:latin typeface="Aptos"/>
                <a:ea typeface="Aptos"/>
                <a:cs typeface="Aptos"/>
              </a:rPr>
              <a:t>What changes when signals appear in sequence instead of isolation?</a:t>
            </a:r>
          </a:p>
        </p:txBody>
      </p:sp>
      <p:cxnSp>
        <p:nvCxnSpPr>
          <p:cNvPr id="38" name=""/>
          <p:cNvCxnSpPr/>
          <p:nvPr/>
        </p:nvCxnSpPr>
        <p:spPr>
          <a:xfrm xmlns:a="http://schemas.openxmlformats.org/drawingml/2006/main">
            <a:off x="1485900" y="4495800"/>
            <a:ext cx="52197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D6DBE7"/>
            </a:solidFill>
            <a:prstDash val="solid"/>
          </a:ln>
        </p:spPr>
      </p:cxn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F9AD6F5-61EA-4E71-914F-2104D4C711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686300"/>
            <a:ext cx="476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94444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B36B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FB36B"/>
                </a:solidFill>
                <a:latin typeface="Aptos"/>
                <a:ea typeface="Aptos"/>
                <a:cs typeface="Aptos"/>
              </a:rPr>
              <a:t>04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E5EB8DF-EE7C-42B3-9940-0F7224322D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4686300"/>
            <a:ext cx="54102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0A1020"/>
                </a:solidFill>
                <a:latin typeface="Aptos"/>
                <a:ea typeface="Aptos"/>
                <a:cs typeface="Aptos"/>
              </a:defRPr>
            </a:pPr>
            <a:r>
              <a:rPr sz="1575" b="0">
                <a:solidFill>
                  <a:srgbClr val="0A1020"/>
                </a:solidFill>
                <a:latin typeface="Aptos"/>
                <a:ea typeface="Aptos"/>
                <a:cs typeface="Aptos"/>
              </a:rPr>
              <a:t>How does clearer context improve the next customer interaction?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7149ADB-C40D-4099-81C1-84E6225F0D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943100"/>
            <a:ext cx="2476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97619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071B33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71B33"/>
                </a:solidFill>
                <a:latin typeface="Aptos"/>
                <a:ea typeface="Aptos"/>
                <a:cs typeface="Aptos"/>
              </a:rPr>
              <a:t>LISTEN FOR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AD7BAF9-1512-44FB-9413-6A881CD64F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47650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B33"/>
          </a:solidFill>
          <a:ln xmlns:a="http://schemas.openxmlformats.org/drawingml/2006/main" w="0">
            <a:solidFill>
              <a:srgbClr val="071B33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D7BFF87-E9F9-4CDD-BFAE-229FFFBCC9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53450" y="2457450"/>
            <a:ext cx="27241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0A1020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0A1020"/>
                </a:solidFill>
                <a:latin typeface="Aptos"/>
                <a:ea typeface="Aptos"/>
                <a:cs typeface="Aptos"/>
              </a:rPr>
              <a:t>A real limitation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EBAB96D-C2B9-430E-B02E-11461B52D1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20040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B33"/>
          </a:solidFill>
          <a:ln xmlns:a="http://schemas.openxmlformats.org/drawingml/2006/main" w="0">
            <a:solidFill>
              <a:srgbClr val="071B33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E6F0447-47CF-4F7D-9445-2E2083D055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53450" y="3181350"/>
            <a:ext cx="27241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0A1020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0A1020"/>
                </a:solidFill>
                <a:latin typeface="Aptos"/>
                <a:ea typeface="Aptos"/>
                <a:cs typeface="Aptos"/>
              </a:rPr>
              <a:t>A moment of recognition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B8A7ADA-0249-4BF8-B05A-D686B52552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92430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B33"/>
          </a:solidFill>
          <a:ln xmlns:a="http://schemas.openxmlformats.org/drawingml/2006/main" w="0">
            <a:solidFill>
              <a:srgbClr val="071B33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AE5CAB8-E534-4323-BEA6-ABF0E601CD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53450" y="3905250"/>
            <a:ext cx="27241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84211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0A1020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0A1020"/>
                </a:solidFill>
                <a:latin typeface="Aptos"/>
                <a:ea typeface="Aptos"/>
                <a:cs typeface="Aptos"/>
              </a:rPr>
              <a:t>A concrete change in decision-making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70CB21C-0CCB-458F-9A4F-36395E2870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464820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B36B"/>
          </a:solidFill>
          <a:ln xmlns:a="http://schemas.openxmlformats.org/drawingml/2006/main" w="0">
            <a:solidFill>
              <a:srgbClr val="FFB36B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F6EDC22-8BFA-4C51-8520-70C0B5E3E9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53450" y="4629150"/>
            <a:ext cx="27241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84211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0A1020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0A1020"/>
                </a:solidFill>
                <a:latin typeface="Aptos"/>
                <a:ea typeface="Aptos"/>
                <a:cs typeface="Aptos"/>
              </a:rPr>
              <a:t>Language a customer would naturally use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DE77CF7-3871-4EAF-9213-7CC95B4C9A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5314950"/>
            <a:ext cx="3143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1">
                <a:solidFill>
                  <a:srgbClr val="667085"/>
                </a:solidFill>
                <a:latin typeface="Aptos"/>
                <a:ea typeface="Aptos"/>
                <a:cs typeface="Aptos"/>
              </a:defRPr>
            </a:pPr>
            <a:r>
              <a:rPr sz="1200" b="0" i="1">
                <a:solidFill>
                  <a:srgbClr val="667085"/>
                </a:solidFill>
                <a:latin typeface="Aptos"/>
                <a:ea typeface="Aptos"/>
                <a:cs typeface="Aptos"/>
              </a:rPr>
              <a:t>Avoid claims that sound scripted, inflated, or impossible to verify.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75D2930-3B23-410D-9C6B-D5CBC475CD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400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86667"/>
          </a:bodyPr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667085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667085"/>
                </a:solidFill>
                <a:latin typeface="Aptos"/>
                <a:ea typeface="Aptos"/>
                <a:cs typeface="Aptos"/>
              </a:rPr>
              <a:t>ASTERLOOP  /  PRODUCT MARKETING BRIEF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3FC58C41-0149-42CD-8C56-76FE73DA01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00800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93939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67085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667085"/>
                </a:solidFill>
                <a:latin typeface="Aptos"/>
                <a:ea typeface="Aptos"/>
                <a:cs typeface="Aptos"/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987928055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7F8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0DD1FCD-96A9-47F9-92E8-AC920DDEC8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578FF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6578FF"/>
                </a:solidFill>
                <a:latin typeface="Aptos"/>
                <a:ea typeface="Aptos"/>
                <a:cs typeface="Aptos"/>
              </a:rPr>
              <a:t>THE FILM BRIEF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27F1BD8-9998-4423-82CD-8F79506BDC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8191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99799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0A1020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0A1020"/>
                </a:solidFill>
                <a:latin typeface="Aptos"/>
                <a:ea typeface="Aptos"/>
                <a:cs typeface="Aptos"/>
              </a:rPr>
              <a:t>A 60-second story needs four distinct beats.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D009631-984C-4AC8-B5DA-2F4CAD60E5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00250"/>
            <a:ext cx="2400300" cy="2800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71B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A13DA6E-BF03-4774-A0CC-AE1BEB95F4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228850"/>
            <a:ext cx="5143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C1CAA36-02F2-4D2D-8617-78737AEB11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800350"/>
            <a:ext cx="19431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9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Create tension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42F6A6C-BDFE-4D92-98E5-67C48B7A67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657600"/>
            <a:ext cx="19431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75" b="0">
                <a:solidFill>
                  <a:srgbClr val="FFFFFF"/>
                </a:solidFill>
                <a:latin typeface="Aptos"/>
                <a:ea typeface="Aptos"/>
                <a:cs typeface="Aptos"/>
              </a:rPr>
              <a:t>Show disconnected moments and the questions they leave behind.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FB7F273-335D-49FD-94A1-054E44E9BA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2476500"/>
            <a:ext cx="2400300" cy="2800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5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CD49057-98B4-4048-8887-B544AC363E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2705100"/>
            <a:ext cx="5143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382E896-B8F1-4CF1-8E2A-6AD2FCEAB3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3276600"/>
            <a:ext cx="19431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9359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9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Add a human truth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4A0A4C9-9B87-4401-A248-44B014A675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4133850"/>
            <a:ext cx="19431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75" b="0">
                <a:solidFill>
                  <a:srgbClr val="FFFFFF"/>
                </a:solidFill>
                <a:latin typeface="Aptos"/>
                <a:ea typeface="Aptos"/>
                <a:cs typeface="Aptos"/>
              </a:rPr>
              <a:t>Let the founder name the gap in plain, credible language.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0F3E4E8-9AFA-4D52-A323-E1B421844D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000250"/>
            <a:ext cx="2400300" cy="2800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FF7F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6B4FDDE-8F2B-42A9-B0AA-78AC7E0855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228850"/>
            <a:ext cx="5143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A1020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0A1020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5A72C8D-5BDC-423D-B405-F833929921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800350"/>
            <a:ext cx="19431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9359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A1020"/>
                </a:solidFill>
                <a:latin typeface="Aptos"/>
                <a:ea typeface="Aptos"/>
                <a:cs typeface="Aptos"/>
              </a:defRPr>
            </a:pPr>
            <a:r>
              <a:rPr sz="1950" b="1">
                <a:solidFill>
                  <a:srgbClr val="0A1020"/>
                </a:solidFill>
                <a:latin typeface="Aptos"/>
                <a:ea typeface="Aptos"/>
                <a:cs typeface="Aptos"/>
              </a:rPr>
              <a:t>Reveal the journey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DB1F0EE-370B-4F84-BA95-92D9DAA67B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657600"/>
            <a:ext cx="19431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0A1020"/>
                </a:solidFill>
                <a:latin typeface="Aptos"/>
                <a:ea typeface="Aptos"/>
                <a:cs typeface="Aptos"/>
              </a:defRPr>
            </a:pPr>
            <a:r>
              <a:rPr sz="1275" b="0">
                <a:solidFill>
                  <a:srgbClr val="0A1020"/>
                </a:solidFill>
                <a:latin typeface="Aptos"/>
                <a:ea typeface="Aptos"/>
                <a:cs typeface="Aptos"/>
              </a:rPr>
              <a:t>Connect touchpoints visually and show why sequence changes meaning.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D5FD068-1869-4A47-AEC1-CEEF8F3560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2476500"/>
            <a:ext cx="2400300" cy="2800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0D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5D6DFDF-050D-422C-8815-FB3686EC56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2705100"/>
            <a:ext cx="5143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A1020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0A1020"/>
                </a:solidFill>
                <a:latin typeface="Aptos"/>
                <a:ea typeface="Aptos"/>
                <a:cs typeface="Aptos"/>
              </a:rPr>
              <a:t>04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F999092-5460-4103-81D1-21FC1B4B05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3276600"/>
            <a:ext cx="19431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9359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A1020"/>
                </a:solidFill>
                <a:latin typeface="Aptos"/>
                <a:ea typeface="Aptos"/>
                <a:cs typeface="Aptos"/>
              </a:defRPr>
            </a:pPr>
            <a:r>
              <a:rPr sz="1950" b="1">
                <a:solidFill>
                  <a:srgbClr val="0A1020"/>
                </a:solidFill>
                <a:latin typeface="Aptos"/>
                <a:ea typeface="Aptos"/>
                <a:cs typeface="Aptos"/>
              </a:rPr>
              <a:t>Resolve with action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95A0ED9-3B0C-469E-BCE8-9963E37C9D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4133850"/>
            <a:ext cx="19431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0A1020"/>
                </a:solidFill>
                <a:latin typeface="Aptos"/>
                <a:ea typeface="Aptos"/>
                <a:cs typeface="Aptos"/>
              </a:defRPr>
            </a:pPr>
            <a:r>
              <a:rPr sz="1275" b="0">
                <a:solidFill>
                  <a:srgbClr val="0A1020"/>
                </a:solidFill>
                <a:latin typeface="Aptos"/>
                <a:ea typeface="Aptos"/>
                <a:cs typeface="Aptos"/>
              </a:rPr>
              <a:t>End with the next interaction becoming more relevant.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6C81EAB-4068-4830-8F05-7E0ABFDA85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600700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86111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67085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667085"/>
                </a:solidFill>
                <a:latin typeface="Aptos"/>
                <a:ea typeface="Aptos"/>
                <a:cs typeface="Aptos"/>
              </a:rPr>
              <a:t>VISUAL LANGUAGE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7CC9AB4-4068-4EB8-B277-5A258EE255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5562600"/>
            <a:ext cx="8667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085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67085"/>
                </a:solidFill>
                <a:latin typeface="Aptos"/>
                <a:ea typeface="Aptos"/>
                <a:cs typeface="Aptos"/>
              </a:rPr>
              <a:t>Bright editorial spaces  /  real people  /  product logic shown as movement  /  restrained native typography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FE3F756-96D9-4FCF-B36E-1BDC794DF1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400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86667"/>
          </a:bodyPr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98A2B3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98A2B3"/>
                </a:solidFill>
                <a:latin typeface="Aptos"/>
                <a:ea typeface="Aptos"/>
                <a:cs typeface="Aptos"/>
              </a:rPr>
              <a:t>ASTERLOOP  /  PRODUCT MARKETING BRIEF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EBD1505-5649-489E-B7B3-D8B43E7953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00800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93939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98A2B3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98A2B3"/>
                </a:solidFill>
                <a:latin typeface="Aptos"/>
                <a:ea typeface="Aptos"/>
                <a:cs typeface="Aptos"/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31255780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5823CD8-1820-4619-AB55-2D507251FD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578FF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6578FF"/>
                </a:solidFill>
                <a:latin typeface="Aptos"/>
                <a:ea typeface="Aptos"/>
                <a:cs typeface="Aptos"/>
              </a:rPr>
              <a:t>CREATIVE GUARDRAILS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032B0A3-B54C-45E8-BB73-2F8A111E95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525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97996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0A1020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0A1020"/>
                </a:solidFill>
                <a:latin typeface="Aptos"/>
                <a:ea typeface="Aptos"/>
                <a:cs typeface="Aptos"/>
              </a:rPr>
              <a:t>Keep the film human, specific, and quietly confident.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78A2F0C-60EB-48B6-B97E-4740230B6B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43100"/>
            <a:ext cx="857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6578F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6578FF"/>
                </a:solidFill>
                <a:latin typeface="Aptos"/>
                <a:ea typeface="Aptos"/>
                <a:cs typeface="Aptos"/>
              </a:rPr>
              <a:t>DO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BC35527-525F-45DD-9878-538A1C7D0D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1943100"/>
            <a:ext cx="952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B36B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FB36B"/>
                </a:solidFill>
                <a:latin typeface="Aptos"/>
                <a:ea typeface="Aptos"/>
                <a:cs typeface="Aptos"/>
              </a:rPr>
              <a:t>DON’T</a:t>
            </a:r>
          </a:p>
        </p:txBody>
      </p:sp>
      <p:cxnSp>
        <p:nvCxnSpPr>
          <p:cNvPr id="30" name=""/>
          <p:cNvCxnSpPr/>
          <p:nvPr/>
        </p:nvCxnSpPr>
        <p:spPr>
          <a:xfrm xmlns:a="http://schemas.openxmlformats.org/drawingml/2006/main">
            <a:off x="6096000" y="1866900"/>
            <a:ext cx="0" cy="3676650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D6DBE7"/>
            </a:solidFill>
            <a:prstDash val="solid"/>
          </a:ln>
        </p:spPr>
      </p:cxn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C9589F2-10EF-4BD1-9DAF-4F8CBF29CB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60985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578FF"/>
          </a:solidFill>
          <a:ln xmlns:a="http://schemas.openxmlformats.org/drawingml/2006/main" w="0">
            <a:solidFill>
              <a:srgbClr val="6578FF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8C76E4D-17B5-414A-82DD-2595A8CD10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590800"/>
            <a:ext cx="4286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A1020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0A1020"/>
                </a:solidFill>
                <a:latin typeface="Aptos"/>
                <a:ea typeface="Aptos"/>
                <a:cs typeface="Aptos"/>
              </a:rPr>
              <a:t>Show a journey people can follow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24EE415-8FD1-474D-B25F-7DFE2E499F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29565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578FF"/>
          </a:solidFill>
          <a:ln xmlns:a="http://schemas.openxmlformats.org/drawingml/2006/main" w="0">
            <a:solidFill>
              <a:srgbClr val="6578FF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46B3811-BDB6-41E6-BB05-816BF277F4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276600"/>
            <a:ext cx="4286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A1020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0A1020"/>
                </a:solidFill>
                <a:latin typeface="Aptos"/>
                <a:ea typeface="Aptos"/>
                <a:cs typeface="Aptos"/>
              </a:rPr>
              <a:t>Use the founder to surface a real tension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A0DFCCE-D8C6-4C7B-B446-FBC5F5736A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98145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578FF"/>
          </a:solidFill>
          <a:ln xmlns:a="http://schemas.openxmlformats.org/drawingml/2006/main" w="0">
            <a:solidFill>
              <a:srgbClr val="6578FF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6DD193E-5C65-4CC1-9358-8ACDCAFD06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962400"/>
            <a:ext cx="4286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A1020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0A1020"/>
                </a:solidFill>
                <a:latin typeface="Aptos"/>
                <a:ea typeface="Aptos"/>
                <a:cs typeface="Aptos"/>
              </a:rPr>
              <a:t>Make product logic visible through motion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C244F99-AF9E-44D3-BD10-88AB90C621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66725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578FF"/>
          </a:solidFill>
          <a:ln xmlns:a="http://schemas.openxmlformats.org/drawingml/2006/main" w="0">
            <a:solidFill>
              <a:srgbClr val="6578FF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DC69BAC-5D93-489F-A532-2D9EDFAC92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648200"/>
            <a:ext cx="4286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A1020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0A1020"/>
                </a:solidFill>
                <a:latin typeface="Aptos"/>
                <a:ea typeface="Aptos"/>
                <a:cs typeface="Aptos"/>
              </a:rPr>
              <a:t>End on a clear customer outcome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46FFF67-F017-47F1-847B-539CF68972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2638425"/>
            <a:ext cx="2667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B3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02E99E9-9B8C-4392-A39C-422582A483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2590800"/>
            <a:ext cx="44386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A1020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0A1020"/>
                </a:solidFill>
                <a:latin typeface="Aptos"/>
                <a:ea typeface="Aptos"/>
                <a:cs typeface="Aptos"/>
              </a:rPr>
              <a:t>Lead with dashboards or feature lists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09B337B-4D5A-4BF9-BD5B-2E9156C4F4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3324225"/>
            <a:ext cx="2667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B3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CF4F040-53EF-4690-99BC-D584F400B9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3276600"/>
            <a:ext cx="44386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91517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A1020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0A1020"/>
                </a:solidFill>
                <a:latin typeface="Aptos"/>
                <a:ea typeface="Aptos"/>
                <a:cs typeface="Aptos"/>
              </a:rPr>
              <a:t>Invent performance numbers or customer claims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EE5E484-1A7E-416F-B1C2-62CA6A6ACD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4010025"/>
            <a:ext cx="2667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B3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8B738DF-10DF-46E9-A819-3873E5DD8F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3962400"/>
            <a:ext cx="44386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92998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A1020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0A1020"/>
                </a:solidFill>
                <a:latin typeface="Aptos"/>
                <a:ea typeface="Aptos"/>
                <a:cs typeface="Aptos"/>
              </a:rPr>
              <a:t>Use technical language without a human reason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EB6173C-303C-4E81-89CE-FCEB538C3A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4695825"/>
            <a:ext cx="2667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B3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5FA5E80-2827-4362-A95E-0D38FFA867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4648200"/>
            <a:ext cx="44386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95883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A1020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0A1020"/>
                </a:solidFill>
                <a:latin typeface="Aptos"/>
                <a:ea typeface="Aptos"/>
                <a:cs typeface="Aptos"/>
              </a:rPr>
              <a:t>Overstate certainty or sound like a sales script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8D6B7F6-E396-4C0E-8F3A-8ACBCE5031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28850" y="5638800"/>
            <a:ext cx="7734300" cy="514350"/>
          </a:xfrm>
          <a:prstGeom xmlns:a="http://schemas.openxmlformats.org/drawingml/2006/main" prst="roundRect">
            <a:avLst>
              <a:gd name="adj" fmla="val 29630"/>
            </a:avLst>
          </a:prstGeom>
          <a:solidFill xmlns:a="http://schemas.openxmlformats.org/drawingml/2006/main">
            <a:srgbClr val="071B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57C9ACC-8BEC-44BF-878D-9908AE35A3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5791200"/>
            <a:ext cx="7162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70588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The audience should leave understanding why the journey matters — not memorizing a feature list.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76B596B-4E56-49EB-A698-3B0C814C74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400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86667"/>
          </a:bodyPr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98A2B3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98A2B3"/>
                </a:solidFill>
                <a:latin typeface="Aptos"/>
                <a:ea typeface="Aptos"/>
                <a:cs typeface="Aptos"/>
              </a:rPr>
              <a:t>ASTERLOOP  /  PRODUCT MARKETING BRIEF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409DD45-3FB2-4583-9AF6-7CFA2D20D4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00800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93939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98A2B3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98A2B3"/>
                </a:solidFill>
                <a:latin typeface="Aptos"/>
                <a:ea typeface="Aptos"/>
                <a:cs typeface="Aptos"/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2131902125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71B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cxnSp>
        <p:nvCxnSpPr>
          <p:cNvPr id="15" name=""/>
          <p:cNvCxnSpPr/>
          <p:nvPr/>
        </p:nvCxnSpPr>
        <p:spPr>
          <a:xfrm xmlns:a="http://schemas.openxmlformats.org/drawingml/2006/main">
            <a:off x="7372350" y="1619250"/>
            <a:ext cx="2381250" cy="952500"/>
          </a:xfrm>
          <a:prstGeom xmlns:a="http://schemas.openxmlformats.org/drawingml/2006/main" prst="straightConnector1">
            <a:avLst/>
          </a:prstGeom>
          <a:ln xmlns:a="http://schemas.openxmlformats.org/drawingml/2006/main" w="28575">
            <a:solidFill>
              <a:srgbClr val="8090FF"/>
            </a:solidFill>
            <a:prstDash val="solid"/>
          </a:ln>
        </p:spPr>
      </p:cxnSp>
      <p:cxnSp>
        <p:nvCxnSpPr>
          <p:cNvPr id="16" name=""/>
          <p:cNvCxnSpPr/>
          <p:nvPr/>
        </p:nvCxnSpPr>
        <p:spPr>
          <a:xfrm xmlns:a="http://schemas.openxmlformats.org/drawingml/2006/main">
            <a:off x="9753600" y="2571750"/>
            <a:ext cx="914400" cy="1866900"/>
          </a:xfrm>
          <a:prstGeom xmlns:a="http://schemas.openxmlformats.org/drawingml/2006/main" prst="straightConnector1">
            <a:avLst/>
          </a:prstGeom>
          <a:ln xmlns:a="http://schemas.openxmlformats.org/drawingml/2006/main" w="28575">
            <a:solidFill>
              <a:srgbClr val="63D7F5"/>
            </a:solidFill>
            <a:prstDash val="solid"/>
          </a:ln>
        </p:spPr>
      </p:cxnSp>
      <p:cxnSp>
        <p:nvCxnSpPr>
          <p:cNvPr id="17" name=""/>
          <p:cNvCxnSpPr/>
          <p:nvPr/>
        </p:nvCxnSpPr>
        <p:spPr>
          <a:xfrm xmlns:a="http://schemas.openxmlformats.org/drawingml/2006/main">
            <a:off x="7810500" y="4438650"/>
            <a:ext cx="2857500" cy="38100"/>
          </a:xfrm>
          <a:prstGeom xmlns:a="http://schemas.openxmlformats.org/drawingml/2006/main" prst="straightConnector1">
            <a:avLst/>
          </a:prstGeom>
          <a:ln xmlns:a="http://schemas.openxmlformats.org/drawingml/2006/main" w="28575">
            <a:solidFill>
              <a:srgbClr val="FFB36B"/>
            </a:solidFill>
            <a:prstDash val="solid"/>
          </a:ln>
        </p:spPr>
      </p:cxn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BF86204-452B-4C47-ADED-F87B851AA3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1238250"/>
            <a:ext cx="990600" cy="990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578FF"/>
          </a:solidFill>
          <a:ln xmlns:a="http://schemas.openxmlformats.org/drawingml/2006/main" w="0">
            <a:solidFill>
              <a:srgbClr val="6578FF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9B28062-BC41-4E2D-B168-1E03B91A38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2190750"/>
            <a:ext cx="723900" cy="723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3D7F5"/>
          </a:solidFill>
          <a:ln xmlns:a="http://schemas.openxmlformats.org/drawingml/2006/main" w="0">
            <a:solidFill>
              <a:srgbClr val="63D7F5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27BA534-B0C9-4B5B-933E-4978A071D6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48900" y="4095750"/>
            <a:ext cx="895350" cy="895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B36B"/>
          </a:solidFill>
          <a:ln xmlns:a="http://schemas.openxmlformats.org/drawingml/2006/main" w="0">
            <a:solidFill>
              <a:srgbClr val="FFB36B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B2ED166-4199-4B30-9B6A-CA657BED07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67600" y="4095750"/>
            <a:ext cx="666750" cy="666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8090FF"/>
          </a:solidFill>
          <a:ln xmlns:a="http://schemas.openxmlformats.org/drawingml/2006/main" w="0">
            <a:solidFill>
              <a:srgbClr val="8090FF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C9175D3-4BC8-4EA5-9A9D-D93C1AD075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66750"/>
            <a:ext cx="2476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63D7F5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63D7F5"/>
                </a:solidFill>
                <a:latin typeface="Aptos"/>
                <a:ea typeface="Aptos"/>
                <a:cs typeface="Aptos"/>
              </a:rPr>
              <a:t>ASTERLOOP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3741E3E-7E1F-4AD5-9D52-DBF30A284E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85950"/>
            <a:ext cx="581025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92798"/>
          </a:bodyPr>
          <a:lstStyle xmlns:a="http://schemas.openxmlformats.org/drawingml/2006/main"/>
          <a:p xmlns:a="http://schemas.openxmlformats.org/drawingml/2006/main">
            <a:pPr algn="l">
              <a:defRPr sz="40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40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See the journey.</a:t>
            </a:r>
          </a:p>
          <a:p xmlns:a="http://schemas.openxmlformats.org/drawingml/2006/main">
            <a:pPr algn="l">
              <a:defRPr sz="40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40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Shape the next interaction.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D8FF584-CC74-496B-97FE-202FCC1619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267200"/>
            <a:ext cx="5334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E9EDFF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E9EDFF"/>
                </a:solidFill>
                <a:latin typeface="Aptos"/>
                <a:ea typeface="Aptos"/>
                <a:cs typeface="Aptos"/>
              </a:rPr>
              <a:t>AsterLoop turns event signals into customer intelligence teams can use.</a:t>
            </a:r>
          </a:p>
        </p:txBody>
      </p:sp>
      <p:cxnSp>
        <p:nvCxnSpPr>
          <p:cNvPr id="25" name=""/>
          <p:cNvCxnSpPr/>
          <p:nvPr/>
        </p:nvCxnSpPr>
        <p:spPr>
          <a:xfrm xmlns:a="http://schemas.openxmlformats.org/drawingml/2006/main">
            <a:off x="685800" y="5353050"/>
            <a:ext cx="1066800" cy="0"/>
          </a:xfrm>
          <a:prstGeom xmlns:a="http://schemas.openxmlformats.org/drawingml/2006/main" prst="straightConnector1">
            <a:avLst/>
          </a:prstGeom>
          <a:ln xmlns:a="http://schemas.openxmlformats.org/drawingml/2006/main" w="47625">
            <a:solidFill>
              <a:srgbClr val="FFB36B"/>
            </a:solidFill>
            <a:prstDash val="solid"/>
          </a:ln>
        </p:spPr>
      </p:cxn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C79BEB8-2280-499A-8BBD-48F30B01B8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00700"/>
            <a:ext cx="3524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94444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98A2B3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98A2B3"/>
                </a:solidFill>
                <a:latin typeface="Aptos"/>
                <a:ea typeface="Aptos"/>
                <a:cs typeface="Aptos"/>
              </a:rPr>
              <a:t>Event Journey Intelligence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98AD966-D8C0-4F30-B139-933281C090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400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86667"/>
          </a:bodyPr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98A2B3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98A2B3"/>
                </a:solidFill>
                <a:latin typeface="Aptos"/>
                <a:ea typeface="Aptos"/>
                <a:cs typeface="Aptos"/>
              </a:rPr>
              <a:t>ASTERLOOP  /  PRODUCT MARKETING BRIEF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3525AA0-D74B-40F6-B1BF-19C13841CE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00800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93939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98A2B3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98A2B3"/>
                </a:solidFill>
                <a:latin typeface="Aptos"/>
                <a:ea typeface="Aptos"/>
                <a:cs typeface="Aptos"/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31717372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2026-07-25T02:58:12.3360000Z</dcterms:created>
  <dcterms:modified xsi:type="dcterms:W3CDTF">2026-07-25T02:58:12.3360000Z</dcterms:modified>
</coreProperties>
</file>